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5" r:id="rId3"/>
    <p:sldId id="266" r:id="rId4"/>
    <p:sldId id="267" r:id="rId5"/>
    <p:sldId id="261" r:id="rId6"/>
    <p:sldId id="257" r:id="rId7"/>
    <p:sldId id="258" r:id="rId8"/>
    <p:sldId id="259" r:id="rId9"/>
    <p:sldId id="260" r:id="rId10"/>
    <p:sldId id="262" r:id="rId11"/>
    <p:sldId id="263" r:id="rId12"/>
    <p:sldId id="264"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90" d="100"/>
          <a:sy n="90" d="100"/>
        </p:scale>
        <p:origin x="17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7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2904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812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188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842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1571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015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3056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257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129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304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56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Content Placeholder 3"/>
          <p:cNvSpPr>
            <a:spLocks noGrp="1"/>
          </p:cNvSpPr>
          <p:nvPr>
            <p:ph sz="quarter" idx="13"/>
          </p:nvPr>
        </p:nvSpPr>
        <p:spPr>
          <a:xfrm>
            <a:off x="913774" y="3051012"/>
            <a:ext cx="5106027"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3" name="Content Placeholder 5"/>
          <p:cNvSpPr>
            <a:spLocks noGrp="1"/>
          </p:cNvSpPr>
          <p:nvPr>
            <p:ph sz="quarter" idx="14"/>
          </p:nvPr>
        </p:nvSpPr>
        <p:spPr>
          <a:xfrm>
            <a:off x="6172200" y="3051012"/>
            <a:ext cx="5105401"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278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392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184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321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650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6/28/2019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175591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ovodarenstvi.cz/clanky/zakon-zrejme-zpresni-podminky-likvidace-odpadnich-vo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268;i&#353;t&#283;n&#237;%20kanalizace" TargetMode="External"/><Relationship Id="rId2" Type="http://schemas.openxmlformats.org/officeDocument/2006/relationships/hyperlink" Target="Kanaliza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92013C-9FF4-4BFA-B004-1E2839CDFEB9}"/>
              </a:ext>
            </a:extLst>
          </p:cNvPr>
          <p:cNvSpPr>
            <a:spLocks noGrp="1"/>
          </p:cNvSpPr>
          <p:nvPr>
            <p:ph type="ctrTitle"/>
          </p:nvPr>
        </p:nvSpPr>
        <p:spPr>
          <a:xfrm>
            <a:off x="448117" y="1300786"/>
            <a:ext cx="11245303" cy="1454526"/>
          </a:xfrm>
        </p:spPr>
        <p:txBody>
          <a:bodyPr>
            <a:normAutofit/>
          </a:bodyPr>
          <a:lstStyle/>
          <a:p>
            <a:r>
              <a:rPr lang="cs-CZ" sz="6000" dirty="0"/>
              <a:t>PROJEKT KANALIZACE OHNIŠŤANY</a:t>
            </a:r>
          </a:p>
        </p:txBody>
      </p:sp>
      <p:sp>
        <p:nvSpPr>
          <p:cNvPr id="3" name="Podnadpis 2">
            <a:extLst>
              <a:ext uri="{FF2B5EF4-FFF2-40B4-BE49-F238E27FC236}">
                <a16:creationId xmlns:a16="http://schemas.microsoft.com/office/drawing/2014/main" id="{864C242E-E115-4140-B5C8-494A07156301}"/>
              </a:ext>
            </a:extLst>
          </p:cNvPr>
          <p:cNvSpPr>
            <a:spLocks noGrp="1"/>
          </p:cNvSpPr>
          <p:nvPr>
            <p:ph type="subTitle" idx="1"/>
          </p:nvPr>
        </p:nvSpPr>
        <p:spPr/>
        <p:txBody>
          <a:bodyPr/>
          <a:lstStyle/>
          <a:p>
            <a:r>
              <a:rPr lang="cs-CZ" dirty="0"/>
              <a:t>13.4.2019</a:t>
            </a:r>
          </a:p>
        </p:txBody>
      </p:sp>
      <p:pic>
        <p:nvPicPr>
          <p:cNvPr id="5" name="Obrázek 4">
            <a:extLst>
              <a:ext uri="{FF2B5EF4-FFF2-40B4-BE49-F238E27FC236}">
                <a16:creationId xmlns:a16="http://schemas.microsoft.com/office/drawing/2014/main" id="{3E862FD5-8313-4676-BA21-4265CC0A5FA5}"/>
              </a:ext>
            </a:extLst>
          </p:cNvPr>
          <p:cNvPicPr>
            <a:picLocks noChangeAspect="1"/>
          </p:cNvPicPr>
          <p:nvPr/>
        </p:nvPicPr>
        <p:blipFill>
          <a:blip r:embed="rId2"/>
          <a:stretch>
            <a:fillRect/>
          </a:stretch>
        </p:blipFill>
        <p:spPr>
          <a:xfrm>
            <a:off x="351227" y="4102689"/>
            <a:ext cx="1657527" cy="1858214"/>
          </a:xfrm>
          <a:prstGeom prst="rect">
            <a:avLst/>
          </a:prstGeom>
        </p:spPr>
      </p:pic>
    </p:spTree>
    <p:extLst>
      <p:ext uri="{BB962C8B-B14F-4D97-AF65-F5344CB8AC3E}">
        <p14:creationId xmlns:p14="http://schemas.microsoft.com/office/powerpoint/2010/main" val="4056712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1"/>
            <a:ext cx="10363826" cy="5728625"/>
          </a:xfrm>
        </p:spPr>
        <p:txBody>
          <a:bodyPr>
            <a:normAutofit lnSpcReduction="10000"/>
          </a:bodyPr>
          <a:lstStyle/>
          <a:p>
            <a:r>
              <a:rPr lang="cs-CZ" sz="2600" dirty="0"/>
              <a:t>Přípojky – projektová dokumentace</a:t>
            </a:r>
          </a:p>
          <a:p>
            <a:r>
              <a:rPr lang="cs-CZ" sz="2600" dirty="0"/>
              <a:t>Přípojka – cca 1m za plot – revizní šachta – dále soukromé</a:t>
            </a:r>
          </a:p>
          <a:p>
            <a:r>
              <a:rPr lang="cs-CZ" sz="2600" dirty="0"/>
              <a:t>Cena, platba</a:t>
            </a:r>
          </a:p>
          <a:p>
            <a:r>
              <a:rPr lang="cs-CZ" sz="2600" dirty="0"/>
              <a:t>Přípojky- nyní všechny najednou – projektová dokumentace zpracovávána najednou – platba obec – cca 120 přípojek = cca 280.000,- </a:t>
            </a:r>
          </a:p>
          <a:p>
            <a:endParaRPr lang="cs-CZ" sz="2600" dirty="0"/>
          </a:p>
          <a:p>
            <a:r>
              <a:rPr lang="cs-CZ" sz="2600" dirty="0"/>
              <a:t>Vlastní přípojka do kontrolní šachty cca 1 m za plot</a:t>
            </a:r>
          </a:p>
          <a:p>
            <a:pPr marL="0" indent="0">
              <a:buNone/>
            </a:pPr>
            <a:r>
              <a:rPr lang="cs-CZ" sz="2600" dirty="0"/>
              <a:t>        - Jednotný Příspěvek občanů = 15.000,-</a:t>
            </a:r>
          </a:p>
          <a:p>
            <a:pPr marL="0" indent="0">
              <a:buNone/>
            </a:pPr>
            <a:r>
              <a:rPr lang="cs-CZ" sz="2600" dirty="0"/>
              <a:t>        - odhadovaná cena celé přípojky cca 30.000,- včetně DPH</a:t>
            </a:r>
          </a:p>
          <a:p>
            <a:pPr marL="0" indent="0">
              <a:buNone/>
            </a:pPr>
            <a:endParaRPr lang="cs-CZ" sz="2600" dirty="0"/>
          </a:p>
          <a:p>
            <a:pPr marL="0" indent="0">
              <a:buNone/>
            </a:pPr>
            <a:endParaRPr lang="cs-CZ" sz="2600" dirty="0"/>
          </a:p>
          <a:p>
            <a:pPr marL="0" indent="0">
              <a:buNone/>
            </a:pPr>
            <a:endParaRPr lang="cs-CZ" sz="2600" dirty="0"/>
          </a:p>
          <a:p>
            <a:endParaRPr lang="cs-CZ" dirty="0"/>
          </a:p>
          <a:p>
            <a:pPr marL="0" indent="0">
              <a:buNone/>
            </a:pPr>
            <a:endParaRPr lang="cs-CZ" dirty="0"/>
          </a:p>
        </p:txBody>
      </p:sp>
    </p:spTree>
    <p:extLst>
      <p:ext uri="{BB962C8B-B14F-4D97-AF65-F5344CB8AC3E}">
        <p14:creationId xmlns:p14="http://schemas.microsoft.com/office/powerpoint/2010/main" val="160229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normAutofit/>
          </a:bodyPr>
          <a:lstStyle/>
          <a:p>
            <a:r>
              <a:rPr lang="cs-CZ" sz="2400" dirty="0"/>
              <a:t>Realizace  - </a:t>
            </a:r>
            <a:r>
              <a:rPr lang="cs-CZ" sz="2400" dirty="0" err="1"/>
              <a:t>i.etapa</a:t>
            </a:r>
            <a:endParaRPr lang="cs-CZ" sz="2400" dirty="0"/>
          </a:p>
          <a:p>
            <a:r>
              <a:rPr lang="cs-CZ" sz="2400" dirty="0"/>
              <a:t>Prováděcí dokumentace</a:t>
            </a:r>
          </a:p>
          <a:p>
            <a:r>
              <a:rPr lang="cs-CZ" sz="2400" dirty="0"/>
              <a:t>Zahájení 2021</a:t>
            </a:r>
          </a:p>
          <a:p>
            <a:r>
              <a:rPr lang="cs-CZ" sz="2400" dirty="0"/>
              <a:t>Dotace </a:t>
            </a:r>
            <a:r>
              <a:rPr lang="cs-CZ" sz="2400" dirty="0" err="1"/>
              <a:t>Mze</a:t>
            </a:r>
            <a:r>
              <a:rPr lang="cs-CZ" sz="2400" dirty="0"/>
              <a:t> – 65% pro obec nad 300 obyvatel</a:t>
            </a:r>
          </a:p>
          <a:p>
            <a:pPr marL="0" indent="0">
              <a:buNone/>
            </a:pPr>
            <a:r>
              <a:rPr lang="cs-CZ" sz="2400" dirty="0"/>
              <a:t>                KHK – 15 %</a:t>
            </a:r>
          </a:p>
        </p:txBody>
      </p:sp>
    </p:spTree>
    <p:extLst>
      <p:ext uri="{BB962C8B-B14F-4D97-AF65-F5344CB8AC3E}">
        <p14:creationId xmlns:p14="http://schemas.microsoft.com/office/powerpoint/2010/main" val="1943808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lstStyle/>
          <a:p>
            <a:r>
              <a:rPr lang="cs-CZ" sz="2400" dirty="0"/>
              <a:t>Provozování – VLASTNICTVÍ OBCE</a:t>
            </a:r>
          </a:p>
          <a:p>
            <a:r>
              <a:rPr lang="cs-CZ" sz="2400" dirty="0"/>
              <a:t>Stočné – odhad do 1.000,-/osoba/rok</a:t>
            </a:r>
          </a:p>
          <a:p>
            <a:endParaRPr lang="cs-CZ" sz="2400" dirty="0"/>
          </a:p>
          <a:p>
            <a:r>
              <a:rPr lang="cs-CZ" sz="2400" dirty="0"/>
              <a:t>jak je to v okolí – obcí dotované částky</a:t>
            </a:r>
          </a:p>
          <a:p>
            <a:pPr marL="0" indent="0">
              <a:buNone/>
            </a:pPr>
            <a:r>
              <a:rPr lang="cs-CZ" sz="2400" dirty="0"/>
              <a:t>    kosice – 500,-/osoba/rok</a:t>
            </a:r>
          </a:p>
          <a:p>
            <a:pPr marL="0" indent="0">
              <a:buNone/>
            </a:pPr>
            <a:r>
              <a:rPr lang="cs-CZ" sz="2400" dirty="0"/>
              <a:t>    Chudeřice – 800,-/osoba/rok</a:t>
            </a:r>
          </a:p>
          <a:p>
            <a:pPr marL="0" indent="0">
              <a:buNone/>
            </a:pPr>
            <a:r>
              <a:rPr lang="cs-CZ" dirty="0"/>
              <a:t>    </a:t>
            </a:r>
          </a:p>
        </p:txBody>
      </p:sp>
    </p:spTree>
    <p:extLst>
      <p:ext uri="{BB962C8B-B14F-4D97-AF65-F5344CB8AC3E}">
        <p14:creationId xmlns:p14="http://schemas.microsoft.com/office/powerpoint/2010/main" val="313967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92013C-9FF4-4BFA-B004-1E2839CDFEB9}"/>
              </a:ext>
            </a:extLst>
          </p:cNvPr>
          <p:cNvSpPr>
            <a:spLocks noGrp="1"/>
          </p:cNvSpPr>
          <p:nvPr>
            <p:ph type="ctrTitle"/>
          </p:nvPr>
        </p:nvSpPr>
        <p:spPr>
          <a:xfrm>
            <a:off x="448117" y="1300786"/>
            <a:ext cx="11245303" cy="1454526"/>
          </a:xfrm>
        </p:spPr>
        <p:txBody>
          <a:bodyPr>
            <a:normAutofit/>
          </a:bodyPr>
          <a:lstStyle/>
          <a:p>
            <a:r>
              <a:rPr lang="cs-CZ" sz="6000" dirty="0"/>
              <a:t>PROJEKT KANALIZACE OHNIŠŤANY</a:t>
            </a:r>
          </a:p>
        </p:txBody>
      </p:sp>
      <p:sp>
        <p:nvSpPr>
          <p:cNvPr id="3" name="Podnadpis 2">
            <a:extLst>
              <a:ext uri="{FF2B5EF4-FFF2-40B4-BE49-F238E27FC236}">
                <a16:creationId xmlns:a16="http://schemas.microsoft.com/office/drawing/2014/main" id="{864C242E-E115-4140-B5C8-494A07156301}"/>
              </a:ext>
            </a:extLst>
          </p:cNvPr>
          <p:cNvSpPr>
            <a:spLocks noGrp="1"/>
          </p:cNvSpPr>
          <p:nvPr>
            <p:ph type="subTitle" idx="1"/>
          </p:nvPr>
        </p:nvSpPr>
        <p:spPr/>
        <p:txBody>
          <a:bodyPr>
            <a:normAutofit/>
          </a:bodyPr>
          <a:lstStyle/>
          <a:p>
            <a:r>
              <a:rPr lang="cs-CZ" sz="6000" b="1" dirty="0">
                <a:solidFill>
                  <a:schemeClr val="tx1"/>
                </a:solidFill>
              </a:rPr>
              <a:t>Dotazy ?</a:t>
            </a:r>
          </a:p>
        </p:txBody>
      </p:sp>
      <p:pic>
        <p:nvPicPr>
          <p:cNvPr id="4" name="Obrázek 3">
            <a:extLst>
              <a:ext uri="{FF2B5EF4-FFF2-40B4-BE49-F238E27FC236}">
                <a16:creationId xmlns:a16="http://schemas.microsoft.com/office/drawing/2014/main" id="{17A13C6F-2E86-44F7-B57B-3E3BA526BE99}"/>
              </a:ext>
            </a:extLst>
          </p:cNvPr>
          <p:cNvPicPr>
            <a:picLocks noChangeAspect="1"/>
          </p:cNvPicPr>
          <p:nvPr/>
        </p:nvPicPr>
        <p:blipFill>
          <a:blip r:embed="rId2"/>
          <a:stretch>
            <a:fillRect/>
          </a:stretch>
        </p:blipFill>
        <p:spPr>
          <a:xfrm>
            <a:off x="660064" y="4571999"/>
            <a:ext cx="1657527" cy="1858214"/>
          </a:xfrm>
          <a:prstGeom prst="rect">
            <a:avLst/>
          </a:prstGeom>
        </p:spPr>
      </p:pic>
    </p:spTree>
    <p:extLst>
      <p:ext uri="{BB962C8B-B14F-4D97-AF65-F5344CB8AC3E}">
        <p14:creationId xmlns:p14="http://schemas.microsoft.com/office/powerpoint/2010/main" val="81420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lstStyle/>
          <a:p>
            <a:pPr fontAlgn="base"/>
            <a:r>
              <a:rPr lang="cs-CZ" dirty="0"/>
              <a:t>Lidé, kteří žijí v oblastech bez kanalizace, mají povinnost nést své náklady při likvidaci odpadních vod - buď zbudováním</a:t>
            </a:r>
            <a:r>
              <a:rPr lang="cs-CZ" b="1" dirty="0"/>
              <a:t> bezodtokové žumpy</a:t>
            </a:r>
            <a:r>
              <a:rPr lang="cs-CZ" dirty="0"/>
              <a:t> a zajištěním jejího pravidelného vyvážení, nebo zbudováním soukromé domovní </a:t>
            </a:r>
            <a:r>
              <a:rPr lang="cs-CZ" b="1" dirty="0"/>
              <a:t>čističky odpadních vod.</a:t>
            </a:r>
            <a:endParaRPr lang="cs-CZ" dirty="0"/>
          </a:p>
          <a:p>
            <a:pPr fontAlgn="base"/>
            <a:r>
              <a:rPr lang="cs-CZ" dirty="0"/>
              <a:t>Zatímco stavba bezodtokové jímky (žumpy) vyžaduje pouze povolení stavebního úřadu, výstavbu domovní čističky odpadních vod povoluje vodoprávní úřad a její provozovatel musí disponovat i povolením </a:t>
            </a:r>
            <a:r>
              <a:rPr lang="cs-CZ" dirty="0" err="1"/>
              <a:t>PRo</a:t>
            </a:r>
            <a:r>
              <a:rPr lang="cs-CZ" dirty="0"/>
              <a:t> vypouštění odpadních vod.</a:t>
            </a:r>
          </a:p>
          <a:p>
            <a:pPr fontAlgn="base"/>
            <a:r>
              <a:rPr lang="cs-CZ" dirty="0"/>
              <a:t>Pokud obyvatelé obce nezákonně nakládají s odpadními vodami (tedy např. vypouští odpadní vody bez povolení do potoka), dopouštějí se </a:t>
            </a:r>
            <a:r>
              <a:rPr lang="cs-CZ" b="1" dirty="0"/>
              <a:t>přestupku</a:t>
            </a:r>
            <a:r>
              <a:rPr lang="cs-CZ" dirty="0"/>
              <a:t> a hrozí jim </a:t>
            </a:r>
            <a:r>
              <a:rPr lang="cs-CZ" b="1" dirty="0"/>
              <a:t>pokuta až do výše 100 000 Kč</a:t>
            </a:r>
            <a:endParaRPr lang="cs-CZ" dirty="0"/>
          </a:p>
          <a:p>
            <a:r>
              <a:rPr lang="cs-CZ" dirty="0"/>
              <a:t>PRVKÚK</a:t>
            </a:r>
          </a:p>
        </p:txBody>
      </p:sp>
    </p:spTree>
    <p:extLst>
      <p:ext uri="{BB962C8B-B14F-4D97-AF65-F5344CB8AC3E}">
        <p14:creationId xmlns:p14="http://schemas.microsoft.com/office/powerpoint/2010/main" val="2837000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493655-30DC-42F6-8E66-92A50294C2DB}"/>
              </a:ext>
            </a:extLst>
          </p:cNvPr>
          <p:cNvSpPr>
            <a:spLocks noChangeArrowheads="1"/>
          </p:cNvSpPr>
          <p:nvPr/>
        </p:nvSpPr>
        <p:spPr bwMode="auto">
          <a:xfrm>
            <a:off x="387560" y="1111178"/>
            <a:ext cx="11657086" cy="44319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dirty="0">
                <a:ln>
                  <a:noFill/>
                </a:ln>
                <a:solidFill>
                  <a:srgbClr val="FFFFFF"/>
                </a:solidFill>
                <a:effectLst/>
                <a:latin typeface="Tahoma" panose="020B0604030504040204" pitchFamily="34" charset="0"/>
                <a:cs typeface="Tahoma" panose="020B0604030504040204" pitchFamily="34" charset="0"/>
                <a:hlinkClick r:id="rId2"/>
              </a:rPr>
              <a:t>Zákon zřejmě zpřesní podmínky likvidace odpadních vod</a:t>
            </a:r>
            <a:r>
              <a:rPr kumimoji="0" lang="cs-CZ" altLang="cs-CZ" sz="1200" b="1" i="0" u="none" strike="noStrike" cap="none" normalizeH="0" baseline="0" dirty="0">
                <a:ln>
                  <a:noFill/>
                </a:ln>
                <a:solidFill>
                  <a:srgbClr val="FFFFFF"/>
                </a:solidFill>
                <a:effectLst/>
                <a:latin typeface="Tahoma" panose="020B0604030504040204" pitchFamily="34" charset="0"/>
                <a:cs typeface="Tahoma" panose="020B060403050404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t>Sněmovna včera v úvodním kole podpořila novelu zákona o vodách, která kromě jiného přináší změny v kontrolách vypouštění odpadních vod do kanalizací. Poslanci se jí zabývali už v předchozím volebním období, ale nestihli ji před volbami projednat. Vláda ji poslancům předložila v totožné podobě pouze se zapracovanými legislativně technickými úpravami. Poplatky předloha nemění.</a:t>
            </a:r>
            <a:endParaRPr kumimoji="0" lang="cs-CZ" altLang="cs-CZ"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t>Vypouštění odpadních vod do kanalizací by nově neměla kontrolovat Česká inspekce životního prostředí (ČIŽP), ale vodoprávní úřady. Novela také zpřesňuje povinnosti při likvidaci odpadních vod, například při vyvážení odpadních jímek.</a:t>
            </a:r>
            <a: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t> Novela také přenáší poplatkovou agendu spojenou s poplatky za vypouštění odpadních vod z inspekce na Státní fond životního prostředí, který bude při jejich předpisu a kontrole postupovat podle daňového řádu.</a:t>
            </a: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t>Zpřesňuje se definice odpadních vod a vyjasňuje způsob jejich likvidace. </a:t>
            </a:r>
            <a: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t>V některých případech, například u částí obcí, umožní vypouštět odpadní vody do podzemních vod místo do povrchových, a to tam, kde to bude z hlediska ochrany vod vhodnější.</a:t>
            </a: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b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t>Vlastníci bezodtokových jímek budou muset stejně jako nyní prokazovat úřadům, jak zajistili zneškodnění odpadních vod. Nově budou mít povinnost předložit příslušné doklady za poslední dva roky. </a:t>
            </a:r>
            <a: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t>Provozovatelé fekálních vozů jim o tom budou muset vydávat potvrzení v němž bude mimo jiné uvedeno, o jako jímku šlo, množství odpadních vod a do které čistírny je odvezl. Odvážet odpad z jímek budou smět jen čistírny odpadních vod nebo podnikatelé podle živnostenského zákona.</a:t>
            </a:r>
            <a:b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b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br>
            <a:r>
              <a:rPr kumimoji="0" lang="cs-CZ" altLang="cs-CZ" sz="1200" b="1" i="0" u="none" strike="noStrike" cap="none" normalizeH="0" baseline="0" dirty="0">
                <a:ln>
                  <a:noFill/>
                </a:ln>
                <a:solidFill>
                  <a:srgbClr val="474848"/>
                </a:solidFill>
                <a:effectLst/>
                <a:latin typeface="Tahoma" panose="020B0604030504040204" pitchFamily="34" charset="0"/>
                <a:cs typeface="Tahoma" panose="020B0604030504040204" pitchFamily="34" charset="0"/>
              </a:rPr>
              <a:t>Ministr Brabec podotkl, že povinnost občana nakládat s odpadními vodami na příklad tím, že má malou domácí čistírnu, napojení na kanalizaci nebo bezodtokovou jímku, už existuje v nynějším zákoně. Ukázalo se však podle něj, že je třeba v případě bezodtokové jímky povinnosti zpřesnit.</a:t>
            </a:r>
            <a: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t> Poukázal na případy hlavně z rekreačních oblastí, kde se jímky nevyvážely vůbec nebo odpadní voda například vyvezla na pole. </a:t>
            </a:r>
            <a:r>
              <a:rPr kumimoji="0" lang="cs-CZ" altLang="cs-CZ" sz="1200" b="0" i="1" u="none" strike="noStrike" cap="none" normalizeH="0" baseline="0" dirty="0">
                <a:ln>
                  <a:noFill/>
                </a:ln>
                <a:solidFill>
                  <a:srgbClr val="474848"/>
                </a:solidFill>
                <a:effectLst/>
                <a:latin typeface="Tahoma" panose="020B0604030504040204" pitchFamily="34" charset="0"/>
                <a:cs typeface="Tahoma" panose="020B0604030504040204" pitchFamily="34" charset="0"/>
              </a:rPr>
              <a:t>"A to je něco, co je dneska zpřesňováno tím, že bezodtokové jímky by samozřejmě měly být likvidovány přes čistírnu odpadních vod a je tam pak povinnost stanovená případně dokladovat až dva roky zpátky tento doklad za </a:t>
            </a:r>
            <a:r>
              <a:rPr kumimoji="0" lang="cs-CZ" altLang="cs-CZ" sz="1200" b="0" i="1" u="none" strike="noStrike" cap="none" normalizeH="0" baseline="0" dirty="0" err="1">
                <a:ln>
                  <a:noFill/>
                </a:ln>
                <a:solidFill>
                  <a:srgbClr val="474848"/>
                </a:solidFill>
                <a:effectLst/>
                <a:latin typeface="Tahoma" panose="020B0604030504040204" pitchFamily="34" charset="0"/>
                <a:cs typeface="Tahoma" panose="020B0604030504040204" pitchFamily="34" charset="0"/>
              </a:rPr>
              <a:t>vyvážení,"</a:t>
            </a:r>
            <a:r>
              <a:rPr kumimoji="0" lang="cs-CZ" altLang="cs-CZ" sz="1200" b="0" i="0" u="none" strike="noStrike" cap="none" normalizeH="0" baseline="0" dirty="0" err="1">
                <a:ln>
                  <a:noFill/>
                </a:ln>
                <a:solidFill>
                  <a:srgbClr val="474848"/>
                </a:solidFill>
                <a:effectLst/>
                <a:latin typeface="Tahoma" panose="020B0604030504040204" pitchFamily="34" charset="0"/>
                <a:cs typeface="Tahoma" panose="020B0604030504040204" pitchFamily="34" charset="0"/>
              </a:rPr>
              <a:t>popsal</a:t>
            </a:r>
            <a:r>
              <a:rPr kumimoji="0" lang="cs-CZ" altLang="cs-CZ" sz="1200" b="0" i="0" u="none" strike="noStrike" cap="none" normalizeH="0" baseline="0" dirty="0">
                <a:ln>
                  <a:noFill/>
                </a:ln>
                <a:solidFill>
                  <a:srgbClr val="474848"/>
                </a:solidFill>
                <a:effectLst/>
                <a:latin typeface="Tahoma" panose="020B0604030504040204" pitchFamily="34" charset="0"/>
                <a:cs typeface="Tahoma" panose="020B0604030504040204" pitchFamily="34" charset="0"/>
              </a:rPr>
              <a:t>. Už nyní je podle něj možné zkontrolovat podle počtu nahlášených osob a tabulek minimální množství vyprodukovaných odpadních vod.</a:t>
            </a:r>
            <a:endParaRPr kumimoji="0" lang="cs-CZ" altLang="cs-CZ"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a:ln>
                  <a:noFill/>
                </a:ln>
                <a:solidFill>
                  <a:srgbClr val="797979"/>
                </a:solidFill>
                <a:effectLst/>
                <a:latin typeface="Tahoma" panose="020B0604030504040204" pitchFamily="34" charset="0"/>
                <a:cs typeface="Tahoma" panose="020B0604030504040204" pitchFamily="34" charset="0"/>
              </a:rPr>
              <a:t>25. 1. 2018 ČTK</a:t>
            </a:r>
            <a:endParaRPr kumimoji="0" lang="cs-CZ" altLang="cs-CZ" sz="1200" b="0" i="0" u="none" strike="noStrike" cap="none" normalizeH="0" baseline="0" dirty="0">
              <a:ln>
                <a:noFill/>
              </a:ln>
              <a:solidFill>
                <a:schemeClr val="tx1"/>
              </a:solidFill>
              <a:effectLst/>
              <a:latin typeface="Arial" panose="020B0604020202020204" pitchFamily="34" charset="0"/>
            </a:endParaRPr>
          </a:p>
        </p:txBody>
      </p:sp>
      <p:pic>
        <p:nvPicPr>
          <p:cNvPr id="1028" name="Picture 4" descr="Zákon zřejmě zpřesní podmínky likvidace odpadních vod">
            <a:extLst>
              <a:ext uri="{FF2B5EF4-FFF2-40B4-BE49-F238E27FC236}">
                <a16:creationId xmlns:a16="http://schemas.microsoft.com/office/drawing/2014/main" id="{D5C28031-5F1B-42A1-8A6C-1176CE47CE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2619" y="392776"/>
            <a:ext cx="897840" cy="89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52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357282" y="1174792"/>
            <a:ext cx="11293748" cy="5353176"/>
          </a:xfrm>
        </p:spPr>
        <p:txBody>
          <a:bodyPr>
            <a:normAutofit fontScale="70000" lnSpcReduction="20000"/>
          </a:bodyPr>
          <a:lstStyle/>
          <a:p>
            <a:r>
              <a:rPr lang="cs-CZ" b="1" dirty="0">
                <a:solidFill>
                  <a:srgbClr val="000000"/>
                </a:solidFill>
                <a:latin typeface="Tahoma" panose="020B0604030504040204" pitchFamily="34" charset="0"/>
              </a:rPr>
              <a:t>Každý, kdo akumuluje odpadní vody v bezodtokové jímce, je povinen zajišťovat jejich zneškodňování tak, aby nebyla ohrožena jakost povrchových nebo podzemních vod, a na výzvu vodoprávního úřadu nebo České inspekce životního prostředí prokázat jejich zneškodňování v souladu s tímto zákonem</a:t>
            </a:r>
            <a:r>
              <a:rPr lang="cs-CZ" dirty="0">
                <a:solidFill>
                  <a:srgbClr val="000000"/>
                </a:solidFill>
                <a:latin typeface="Tahoma" panose="020B0604030504040204" pitchFamily="34" charset="0"/>
              </a:rPr>
              <a:t>. </a:t>
            </a:r>
            <a:r>
              <a:rPr lang="cs-CZ" b="1" dirty="0">
                <a:solidFill>
                  <a:srgbClr val="000000"/>
                </a:solidFill>
                <a:latin typeface="Tahoma" panose="020B0604030504040204" pitchFamily="34" charset="0"/>
              </a:rPr>
              <a:t>Likvidace odpadních vod z bezodtokových jímek však bude možná jen na některých ČOV. Majitelé nemovitostí musí prokázat, kolik odpadu (odpadní vody) z bezodtokové jímky odvezli, a to až dva roky zpětně. V současné době běží lhůta 2 let na přípravu, která končí v lednu 2021. </a:t>
            </a:r>
            <a:r>
              <a:rPr lang="cs-CZ" dirty="0">
                <a:solidFill>
                  <a:srgbClr val="000000"/>
                </a:solidFill>
                <a:latin typeface="Tahoma" panose="020B0604030504040204" pitchFamily="34" charset="0"/>
              </a:rPr>
              <a:t>Důležitý je také fakt, že </a:t>
            </a:r>
            <a:r>
              <a:rPr lang="cs-CZ" b="1" dirty="0">
                <a:solidFill>
                  <a:srgbClr val="000000"/>
                </a:solidFill>
                <a:latin typeface="Tahoma" panose="020B0604030504040204" pitchFamily="34" charset="0"/>
              </a:rPr>
              <a:t>objem likvidovaných odpadních vod musí odpovídat spotřebě vody. </a:t>
            </a:r>
            <a:r>
              <a:rPr lang="cs-CZ" dirty="0">
                <a:solidFill>
                  <a:srgbClr val="000000"/>
                </a:solidFill>
                <a:latin typeface="Tahoma" panose="020B0604030504040204" pitchFamily="34" charset="0"/>
              </a:rPr>
              <a:t>Množství (objem) je nejlepší doložit měřením. Při více zdrojích vody je vhodné instalovat vodoměr i na potrubí vodovodu ze studny nebo jímky na dešťovou vodu použitou v domácnosti (mimo vodu používanou pro zálivku zahrady). Nebude-li všechna voda spotřebovaná v nemovitosti měřena (mimo např. zálivku zahrady), bude vodoprávní úřad vycházet ze směrných čísel roční potřeby vody (viz. vyhláška č. 120/2011 Sb. </a:t>
            </a:r>
            <a:r>
              <a:rPr lang="cs-CZ" dirty="0" err="1">
                <a:solidFill>
                  <a:srgbClr val="000000"/>
                </a:solidFill>
                <a:latin typeface="Tahoma" panose="020B0604030504040204" pitchFamily="34" charset="0"/>
              </a:rPr>
              <a:t>MZe</a:t>
            </a:r>
            <a:r>
              <a:rPr lang="cs-CZ" dirty="0">
                <a:solidFill>
                  <a:srgbClr val="000000"/>
                </a:solidFill>
                <a:latin typeface="Tahoma" panose="020B0604030504040204" pitchFamily="34" charset="0"/>
              </a:rPr>
              <a:t>). Pro bytový fond (rodinné domy) je směrné číslo 35+1 = 36 m3/os/rok. Směrná čísla roční potřeby vody jsou však ve většině případů vyšší než skutečná spotřeba vody v domácnosti. Dále je třeba dbát na to, že odvážení odpadních vod na ČOV musí zajišťovat oprávněné firmy. Zda má firma oprávnění je možno ověřit na Živnostenském úřadě, přičemž zatím pravděpodobně postačí oprávnění k autodopravě. Praxe by měla být taková, že oprávněná firma vydá majiteli doklad prokazující kolik odpadních vod odvezla a která ČOV je zlikvidovala. Nicméně, znovu připomínáme, že ne každá ČOV bude odpadní vody z bezodtokových jímek přijímat. Nepříznivá je také skutečnost, že poplatky za likvidaci odpadních vod na ČOV jsou vyšší (smluvní ceny), než stočné. Rovněž náklady na dopravu zvýší celkovou cenu vynaloženou k úhradě likvidace odpadních vod. Dodržování nového vodního zákona bude kontrolováno. Kontroly bude provádět na základě podnětu u fyzických osob vodoprávní úřad, u podnikajících fyzických nebo právnických osob Česká inspekce životního prostředí. </a:t>
            </a:r>
            <a:r>
              <a:rPr lang="cs-CZ" b="1" dirty="0">
                <a:solidFill>
                  <a:srgbClr val="000000"/>
                </a:solidFill>
                <a:latin typeface="Tahoma" panose="020B0604030504040204" pitchFamily="34" charset="0"/>
              </a:rPr>
              <a:t>Pokud fyzická osoba nebude mít potřebné doklady prokazující množství a způsob likvidace odpadních vod z bezodtokové jímky (žumpy), hrozí jí pokuta až 20.000,- </a:t>
            </a:r>
            <a:r>
              <a:rPr lang="cs-CZ" dirty="0">
                <a:solidFill>
                  <a:srgbClr val="000000"/>
                </a:solidFill>
                <a:latin typeface="Tahoma" panose="020B0604030504040204" pitchFamily="34" charset="0"/>
              </a:rPr>
              <a:t>Kč (viz. §116 zákona o vodách). Fyzická osoba se v tomto případě dopustí přestupku tím, že nepředloží doklady o odvozu odpadních vod podle §38. Tolik k výkladu nového vodního zákona.</a:t>
            </a:r>
            <a:endParaRPr lang="cs-CZ" dirty="0"/>
          </a:p>
        </p:txBody>
      </p:sp>
    </p:spTree>
    <p:extLst>
      <p:ext uri="{BB962C8B-B14F-4D97-AF65-F5344CB8AC3E}">
        <p14:creationId xmlns:p14="http://schemas.microsoft.com/office/powerpoint/2010/main" val="97774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4087" y="1332239"/>
            <a:ext cx="10363826" cy="4977726"/>
          </a:xfrm>
        </p:spPr>
        <p:txBody>
          <a:bodyPr/>
          <a:lstStyle/>
          <a:p>
            <a:r>
              <a:rPr lang="cs-CZ" sz="2400" dirty="0"/>
              <a:t>Dnešní realita</a:t>
            </a:r>
          </a:p>
          <a:p>
            <a:r>
              <a:rPr lang="cs-CZ" sz="2400" dirty="0"/>
              <a:t>Stávající kanalizace – pročištění, OPRAVA, pasportizace – 2014, 2015, 2016</a:t>
            </a:r>
          </a:p>
          <a:p>
            <a:r>
              <a:rPr lang="cs-CZ" sz="2400" dirty="0"/>
              <a:t>Co by se mělo</a:t>
            </a:r>
          </a:p>
          <a:p>
            <a:endParaRPr lang="cs-CZ" sz="2400" dirty="0"/>
          </a:p>
          <a:p>
            <a:r>
              <a:rPr lang="cs-CZ" sz="2400" dirty="0">
                <a:hlinkClick r:id="rId2" action="ppaction://hlinkfile"/>
              </a:rPr>
              <a:t>Kanalizace</a:t>
            </a:r>
            <a:endParaRPr lang="cs-CZ" sz="2400" dirty="0"/>
          </a:p>
          <a:p>
            <a:endParaRPr lang="cs-CZ" sz="2400" dirty="0"/>
          </a:p>
          <a:p>
            <a:r>
              <a:rPr lang="cs-CZ" sz="2400" dirty="0">
                <a:hlinkClick r:id="rId3" action="ppaction://hlinkfile"/>
              </a:rPr>
              <a:t>Čištění kanalizace</a:t>
            </a:r>
            <a:endParaRPr lang="cs-CZ" sz="2400" dirty="0"/>
          </a:p>
          <a:p>
            <a:endParaRPr lang="cs-CZ" dirty="0"/>
          </a:p>
          <a:p>
            <a:pPr marL="0" indent="0">
              <a:buNone/>
            </a:pPr>
            <a:endParaRPr lang="cs-CZ" dirty="0"/>
          </a:p>
        </p:txBody>
      </p:sp>
    </p:spTree>
    <p:extLst>
      <p:ext uri="{BB962C8B-B14F-4D97-AF65-F5344CB8AC3E}">
        <p14:creationId xmlns:p14="http://schemas.microsoft.com/office/powerpoint/2010/main" val="400507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4087" y="1501797"/>
            <a:ext cx="10363826" cy="4977726"/>
          </a:xfrm>
        </p:spPr>
        <p:txBody>
          <a:bodyPr/>
          <a:lstStyle/>
          <a:p>
            <a:r>
              <a:rPr lang="cs-CZ" sz="2400" dirty="0"/>
              <a:t>Rozhodnutí – 14.zasedání v Březnu 2016</a:t>
            </a:r>
          </a:p>
          <a:p>
            <a:r>
              <a:rPr lang="cs-CZ" sz="2400" dirty="0"/>
              <a:t>Proč ? </a:t>
            </a:r>
          </a:p>
          <a:p>
            <a:r>
              <a:rPr lang="cs-CZ" sz="2400" dirty="0"/>
              <a:t>Studie  - 2016 </a:t>
            </a:r>
          </a:p>
          <a:p>
            <a:r>
              <a:rPr lang="cs-CZ" sz="2400" dirty="0"/>
              <a:t>Soulad s </a:t>
            </a:r>
            <a:r>
              <a:rPr lang="cs-CZ" sz="2400" dirty="0" err="1"/>
              <a:t>prvkúk</a:t>
            </a:r>
            <a:endParaRPr lang="cs-CZ" sz="2400" dirty="0"/>
          </a:p>
          <a:p>
            <a:r>
              <a:rPr lang="cs-CZ" sz="2400" dirty="0"/>
              <a:t>Tři etapy – projektová dokumentace</a:t>
            </a:r>
          </a:p>
          <a:p>
            <a:r>
              <a:rPr lang="cs-CZ" sz="2400" dirty="0"/>
              <a:t>Dotace - Královéhradecký kraj</a:t>
            </a:r>
          </a:p>
          <a:p>
            <a:pPr marL="0" indent="0">
              <a:buNone/>
            </a:pPr>
            <a:endParaRPr lang="cs-CZ" dirty="0"/>
          </a:p>
          <a:p>
            <a:endParaRPr lang="cs-CZ" dirty="0"/>
          </a:p>
        </p:txBody>
      </p:sp>
    </p:spTree>
    <p:extLst>
      <p:ext uri="{BB962C8B-B14F-4D97-AF65-F5344CB8AC3E}">
        <p14:creationId xmlns:p14="http://schemas.microsoft.com/office/powerpoint/2010/main" val="266631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normAutofit/>
          </a:bodyPr>
          <a:lstStyle/>
          <a:p>
            <a:r>
              <a:rPr lang="cs-CZ" sz="2400" dirty="0"/>
              <a:t>i. etapa – kanalizace a </a:t>
            </a:r>
            <a:r>
              <a:rPr lang="cs-CZ" sz="2400" dirty="0" err="1"/>
              <a:t>čov</a:t>
            </a:r>
            <a:r>
              <a:rPr lang="cs-CZ" sz="2400" dirty="0"/>
              <a:t> </a:t>
            </a:r>
            <a:r>
              <a:rPr lang="cs-CZ" sz="2400" dirty="0" err="1"/>
              <a:t>ohnišťany</a:t>
            </a:r>
            <a:endParaRPr lang="cs-CZ" sz="2400" dirty="0"/>
          </a:p>
          <a:p>
            <a:pPr marL="0" indent="0">
              <a:buNone/>
            </a:pPr>
            <a:r>
              <a:rPr lang="cs-CZ" sz="2400" dirty="0"/>
              <a:t>    projekt – 568.700,- ( dotace 300.000,-)</a:t>
            </a:r>
          </a:p>
          <a:p>
            <a:pPr marL="0" indent="0">
              <a:buNone/>
            </a:pPr>
            <a:r>
              <a:rPr lang="cs-CZ" sz="2400" dirty="0"/>
              <a:t>    územní rozhodnutí – leden 2018</a:t>
            </a:r>
          </a:p>
          <a:p>
            <a:pPr marL="0" indent="0">
              <a:buNone/>
            </a:pPr>
            <a:r>
              <a:rPr lang="cs-CZ" sz="2400" dirty="0"/>
              <a:t>    Žádost o stavební povolení</a:t>
            </a:r>
          </a:p>
          <a:p>
            <a:pPr marL="0" indent="0">
              <a:buNone/>
            </a:pPr>
            <a:endParaRPr lang="cs-CZ" sz="2400" dirty="0"/>
          </a:p>
        </p:txBody>
      </p:sp>
    </p:spTree>
    <p:extLst>
      <p:ext uri="{BB962C8B-B14F-4D97-AF65-F5344CB8AC3E}">
        <p14:creationId xmlns:p14="http://schemas.microsoft.com/office/powerpoint/2010/main" val="371348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normAutofit/>
          </a:bodyPr>
          <a:lstStyle/>
          <a:p>
            <a:r>
              <a:rPr lang="cs-CZ" sz="2400" dirty="0" err="1"/>
              <a:t>Ii</a:t>
            </a:r>
            <a:r>
              <a:rPr lang="cs-CZ" sz="2400" dirty="0"/>
              <a:t>. etapa – rozšíření kanalizace </a:t>
            </a:r>
            <a:r>
              <a:rPr lang="cs-CZ" sz="2400" dirty="0" err="1"/>
              <a:t>ohnišťany</a:t>
            </a:r>
            <a:endParaRPr lang="cs-CZ" sz="2400" dirty="0"/>
          </a:p>
          <a:p>
            <a:pPr marL="0" indent="0">
              <a:buNone/>
            </a:pPr>
            <a:r>
              <a:rPr lang="cs-CZ" sz="2400" dirty="0"/>
              <a:t>   projekt – 387.200,- ( dotace 300.000,-)</a:t>
            </a:r>
          </a:p>
          <a:p>
            <a:pPr marL="0" indent="0">
              <a:buNone/>
            </a:pPr>
            <a:r>
              <a:rPr lang="cs-CZ" sz="2400" dirty="0"/>
              <a:t>   Zahájeno územní řízení</a:t>
            </a:r>
          </a:p>
          <a:p>
            <a:pPr marL="0" indent="0">
              <a:buNone/>
            </a:pPr>
            <a:endParaRPr lang="cs-CZ" sz="2400" dirty="0"/>
          </a:p>
        </p:txBody>
      </p:sp>
    </p:spTree>
    <p:extLst>
      <p:ext uri="{BB962C8B-B14F-4D97-AF65-F5344CB8AC3E}">
        <p14:creationId xmlns:p14="http://schemas.microsoft.com/office/powerpoint/2010/main" val="130641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D6874C2-2EB1-4ED4-AAC8-44D489391307}"/>
              </a:ext>
            </a:extLst>
          </p:cNvPr>
          <p:cNvSpPr>
            <a:spLocks noGrp="1"/>
          </p:cNvSpPr>
          <p:nvPr>
            <p:ph sz="quarter" idx="13"/>
          </p:nvPr>
        </p:nvSpPr>
        <p:spPr>
          <a:xfrm>
            <a:off x="913774" y="926512"/>
            <a:ext cx="10363826" cy="4977726"/>
          </a:xfrm>
        </p:spPr>
        <p:txBody>
          <a:bodyPr>
            <a:normAutofit/>
          </a:bodyPr>
          <a:lstStyle/>
          <a:p>
            <a:r>
              <a:rPr lang="cs-CZ" sz="2400" dirty="0" err="1"/>
              <a:t>Iii</a:t>
            </a:r>
            <a:r>
              <a:rPr lang="cs-CZ" sz="2400" dirty="0"/>
              <a:t>. Etapa – dostavba kanalizace </a:t>
            </a:r>
            <a:r>
              <a:rPr lang="cs-CZ" sz="2400" dirty="0" err="1"/>
              <a:t>ohnišťany</a:t>
            </a:r>
            <a:endParaRPr lang="cs-CZ" sz="2400" dirty="0"/>
          </a:p>
          <a:p>
            <a:pPr marL="0" indent="0">
              <a:buNone/>
            </a:pPr>
            <a:r>
              <a:rPr lang="cs-CZ" sz="2400" dirty="0"/>
              <a:t>    projekt – 381.150,- , </a:t>
            </a:r>
            <a:r>
              <a:rPr lang="cs-CZ" sz="2400" dirty="0" err="1"/>
              <a:t>dotacE</a:t>
            </a:r>
            <a:r>
              <a:rPr lang="cs-CZ" sz="2400" dirty="0"/>
              <a:t> 290.000,-</a:t>
            </a:r>
          </a:p>
          <a:p>
            <a:pPr marL="0" indent="0">
              <a:buNone/>
            </a:pPr>
            <a:r>
              <a:rPr lang="cs-CZ" sz="2400" dirty="0"/>
              <a:t>    zpracovávání dokumentace</a:t>
            </a:r>
          </a:p>
          <a:p>
            <a:pPr marL="0" indent="0">
              <a:buNone/>
            </a:pPr>
            <a:endParaRPr lang="cs-CZ" sz="2400" dirty="0"/>
          </a:p>
          <a:p>
            <a:pPr marL="0" indent="0">
              <a:buNone/>
            </a:pPr>
            <a:endParaRPr lang="cs-CZ" sz="2400" dirty="0"/>
          </a:p>
          <a:p>
            <a:pPr marL="0" indent="0">
              <a:buNone/>
            </a:pPr>
            <a:r>
              <a:rPr lang="cs-CZ" sz="2400" dirty="0"/>
              <a:t>Projektová dokumentace celkem = 1.337.050,-  (dotace 890.000,-)</a:t>
            </a:r>
          </a:p>
          <a:p>
            <a:pPr marL="0" indent="0">
              <a:buNone/>
            </a:pPr>
            <a:endParaRPr lang="cs-CZ" sz="2400" dirty="0"/>
          </a:p>
          <a:p>
            <a:pPr marL="0" indent="0">
              <a:buNone/>
            </a:pPr>
            <a:r>
              <a:rPr lang="cs-CZ" sz="2400" dirty="0"/>
              <a:t>Odhadovaná cena výstavby kanalizace celkem 35,7 mil. bez </a:t>
            </a:r>
            <a:r>
              <a:rPr lang="cs-CZ" sz="2400" dirty="0" err="1"/>
              <a:t>dph</a:t>
            </a:r>
            <a:endParaRPr lang="cs-CZ" sz="2400" dirty="0"/>
          </a:p>
        </p:txBody>
      </p:sp>
    </p:spTree>
    <p:extLst>
      <p:ext uri="{BB962C8B-B14F-4D97-AF65-F5344CB8AC3E}">
        <p14:creationId xmlns:p14="http://schemas.microsoft.com/office/powerpoint/2010/main" val="177287270"/>
      </p:ext>
    </p:extLst>
  </p:cSld>
  <p:clrMapOvr>
    <a:masterClrMapping/>
  </p:clrMapOvr>
</p:sld>
</file>

<file path=ppt/theme/theme1.xml><?xml version="1.0" encoding="utf-8"?>
<a:theme xmlns:a="http://schemas.openxmlformats.org/drawingml/2006/main" name="Kapka">
  <a:themeElements>
    <a:clrScheme name="Kapk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Kapk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pk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TM04033925[[fn=Kapka]]</Template>
  <TotalTime>335</TotalTime>
  <Words>793</Words>
  <Application>Microsoft Office PowerPoint</Application>
  <PresentationFormat>Širokoúhlá obrazovka</PresentationFormat>
  <Paragraphs>64</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Tahoma</vt:lpstr>
      <vt:lpstr>Tw Cen MT</vt:lpstr>
      <vt:lpstr>Kapka</vt:lpstr>
      <vt:lpstr>PROJEKT KANALIZACE OHNIŠŤANY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PROJEKT KANALIZACE OHNIŠŤANY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KANALIZACE OHNIŠŤANY</dc:title>
  <dc:creator>Eva Jirickova</dc:creator>
  <cp:lastModifiedBy>Eva Jirickova</cp:lastModifiedBy>
  <cp:revision>53</cp:revision>
  <dcterms:created xsi:type="dcterms:W3CDTF">2019-04-10T20:52:21Z</dcterms:created>
  <dcterms:modified xsi:type="dcterms:W3CDTF">2019-06-28T20:52:03Z</dcterms:modified>
</cp:coreProperties>
</file>